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8"/>
  </p:handoutMasterIdLst>
  <p:sldIdLst>
    <p:sldId id="297" r:id="rId3"/>
    <p:sldId id="623" r:id="rId5"/>
    <p:sldId id="622" r:id="rId6"/>
    <p:sldId id="667" r:id="rId7"/>
    <p:sldId id="669" r:id="rId8"/>
    <p:sldId id="660" r:id="rId9"/>
    <p:sldId id="658" r:id="rId10"/>
    <p:sldId id="559" r:id="rId11"/>
    <p:sldId id="665" r:id="rId12"/>
    <p:sldId id="666" r:id="rId13"/>
    <p:sldId id="670" r:id="rId14"/>
    <p:sldId id="668" r:id="rId15"/>
    <p:sldId id="585" r:id="rId16"/>
    <p:sldId id="586" r:id="rId17"/>
    <p:sldId id="596" r:id="rId18"/>
    <p:sldId id="597" r:id="rId19"/>
    <p:sldId id="598" r:id="rId20"/>
    <p:sldId id="588" r:id="rId21"/>
    <p:sldId id="659" r:id="rId22"/>
    <p:sldId id="589" r:id="rId23"/>
    <p:sldId id="590" r:id="rId24"/>
    <p:sldId id="591" r:id="rId25"/>
    <p:sldId id="587" r:id="rId26"/>
    <p:sldId id="592" r:id="rId27"/>
    <p:sldId id="604" r:id="rId28"/>
    <p:sldId id="594" r:id="rId29"/>
    <p:sldId id="603" r:id="rId30"/>
    <p:sldId id="595" r:id="rId31"/>
    <p:sldId id="593" r:id="rId32"/>
    <p:sldId id="599" r:id="rId33"/>
    <p:sldId id="601" r:id="rId34"/>
    <p:sldId id="600" r:id="rId35"/>
    <p:sldId id="602" r:id="rId36"/>
    <p:sldId id="605" r:id="rId37"/>
    <p:sldId id="607" r:id="rId38"/>
    <p:sldId id="608" r:id="rId39"/>
    <p:sldId id="609" r:id="rId40"/>
    <p:sldId id="610" r:id="rId41"/>
    <p:sldId id="606" r:id="rId42"/>
    <p:sldId id="611" r:id="rId43"/>
    <p:sldId id="624" r:id="rId44"/>
    <p:sldId id="625" r:id="rId45"/>
    <p:sldId id="612" r:id="rId46"/>
    <p:sldId id="626" r:id="rId4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1AF"/>
    <a:srgbClr val="E1E2E5"/>
    <a:srgbClr val="E4E6E8"/>
    <a:srgbClr val="F57129"/>
    <a:srgbClr val="FF7903"/>
    <a:srgbClr val="0E163B"/>
    <a:srgbClr val="AFABAB"/>
    <a:srgbClr val="CDC074"/>
    <a:srgbClr val="F4BA80"/>
    <a:srgbClr val="7FA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07" autoAdjust="0"/>
    <p:restoredTop sz="94660"/>
  </p:normalViewPr>
  <p:slideViewPr>
    <p:cSldViewPr snapToGrid="0">
      <p:cViewPr>
        <p:scale>
          <a:sx n="81" d="100"/>
          <a:sy n="81" d="100"/>
        </p:scale>
        <p:origin x="1112" y="928"/>
      </p:cViewPr>
      <p:guideLst>
        <p:guide orient="horz" pos="20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9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D7A932-F704-43F6-B7D3-632C594CAF0A}" type="doc">
      <dgm:prSet loTypeId="pyramid" loCatId="pyramid" qsTypeId="urn:microsoft.com/office/officeart/2005/8/quickstyle/simple2" qsCatId="simple" csTypeId="urn:microsoft.com/office/officeart/2005/8/colors/colorful5" csCatId="accent1" phldr="0"/>
      <dgm:spPr/>
    </dgm:pt>
    <dgm:pt modelId="{5156A48C-64EB-4785-93CA-24B851F6147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bg1"/>
              </a:solidFill>
            </a:rPr>
            <a:t>AI</a:t>
          </a:r>
          <a:r>
            <a:rPr lang="en-US" altLang="zh-CN">
              <a:solidFill>
                <a:schemeClr val="bg1"/>
              </a:solidFill>
            </a:rPr>
            <a:t/>
          </a:r>
          <a:endParaRPr lang="en-US" altLang="zh-CN">
            <a:solidFill>
              <a:schemeClr val="bg1"/>
            </a:solidFill>
          </a:endParaRPr>
        </a:p>
      </dgm:t>
    </dgm:pt>
    <dgm:pt modelId="{44DD142A-493F-4BD2-8BF5-566820976B60}" cxnId="{393156C2-A506-4152-A6FC-BC51FCDA0652}" type="parTrans">
      <dgm:prSet/>
      <dgm:spPr/>
    </dgm:pt>
    <dgm:pt modelId="{146660E0-8749-4313-9D04-2720140AB0DB}" cxnId="{393156C2-A506-4152-A6FC-BC51FCDA0652}" type="sibTrans">
      <dgm:prSet/>
      <dgm:spPr/>
    </dgm:pt>
    <dgm:pt modelId="{689B689F-02D1-462C-8E15-3D296F4269D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bg1"/>
              </a:solidFill>
            </a:rPr>
            <a:t>机器</a:t>
          </a:r>
          <a:r>
            <a:rPr lang="zh-CN" altLang="en-US">
              <a:solidFill>
                <a:schemeClr val="bg1"/>
              </a:solidFill>
            </a:rPr>
            <a:t>学习</a:t>
          </a:r>
          <a:r>
            <a:rPr lang="zh-CN" altLang="en-US">
              <a:solidFill>
                <a:schemeClr val="bg1"/>
              </a:solidFill>
            </a:rPr>
            <a:t/>
          </a:r>
          <a:endParaRPr lang="zh-CN" altLang="en-US">
            <a:solidFill>
              <a:schemeClr val="bg1"/>
            </a:solidFill>
          </a:endParaRPr>
        </a:p>
      </dgm:t>
    </dgm:pt>
    <dgm:pt modelId="{1C0C76FB-2BA4-44B3-A4CE-7105F9AAB60F}" cxnId="{6949C5ED-AD65-4FA2-B8F9-048A02365B4A}" type="parTrans">
      <dgm:prSet/>
      <dgm:spPr/>
    </dgm:pt>
    <dgm:pt modelId="{D350E28F-F50D-4107-86F2-D50420ABC3F3}" cxnId="{6949C5ED-AD65-4FA2-B8F9-048A02365B4A}" type="sibTrans">
      <dgm:prSet/>
      <dgm:spPr/>
    </dgm:pt>
    <dgm:pt modelId="{3BCA8F14-A781-4352-AA8A-9CB80E0D1B15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bg1"/>
              </a:solidFill>
            </a:rPr>
            <a:t>聚合</a:t>
          </a:r>
          <a:r>
            <a:rPr lang="zh-CN" altLang="en-US">
              <a:solidFill>
                <a:schemeClr val="bg1"/>
              </a:solidFill>
            </a:rPr>
            <a:t>查询</a:t>
          </a:r>
          <a:r>
            <a:rPr lang="zh-CN" altLang="en-US">
              <a:solidFill>
                <a:schemeClr val="bg1"/>
              </a:solidFill>
            </a:rPr>
            <a:t/>
          </a:r>
          <a:endParaRPr lang="zh-CN" altLang="en-US">
            <a:solidFill>
              <a:schemeClr val="bg1"/>
            </a:solidFill>
          </a:endParaRPr>
        </a:p>
      </dgm:t>
    </dgm:pt>
    <dgm:pt modelId="{38330158-43AC-4B3C-BAF3-76E81E961E7A}" cxnId="{68E079B8-6EEF-432B-A263-9EFB7161297F}" type="parTrans">
      <dgm:prSet/>
      <dgm:spPr/>
    </dgm:pt>
    <dgm:pt modelId="{6F5DDA42-7DD5-471A-B432-7489735446F6}" cxnId="{68E079B8-6EEF-432B-A263-9EFB7161297F}" type="sibTrans">
      <dgm:prSet/>
      <dgm:spPr/>
    </dgm:pt>
    <dgm:pt modelId="{59CC0844-7971-42C4-A39E-A72C6724C7CB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bg1"/>
              </a:solidFill>
            </a:rPr>
            <a:t>存储</a:t>
          </a:r>
          <a:r>
            <a:rPr lang="zh-CN" altLang="en-US">
              <a:solidFill>
                <a:schemeClr val="bg1"/>
              </a:solidFill>
            </a:rPr>
            <a:t/>
          </a:r>
          <a:endParaRPr lang="zh-CN" altLang="en-US">
            <a:solidFill>
              <a:schemeClr val="bg1"/>
            </a:solidFill>
          </a:endParaRPr>
        </a:p>
      </dgm:t>
    </dgm:pt>
    <dgm:pt modelId="{8E9587C0-342B-40B9-AE35-1825D74A9715}" cxnId="{4E189754-08EA-49C4-B056-0ABBFA6A7589}" type="parTrans">
      <dgm:prSet/>
      <dgm:spPr/>
    </dgm:pt>
    <dgm:pt modelId="{530F4CAA-40D8-4C41-848E-AD1ECB08B082}" cxnId="{4E189754-08EA-49C4-B056-0ABBFA6A7589}" type="sibTrans">
      <dgm:prSet/>
      <dgm:spPr/>
    </dgm:pt>
    <dgm:pt modelId="{8517F7A0-1402-4B99-AF53-F54425413A7C}" type="pres">
      <dgm:prSet presAssocID="{40D7A932-F704-43F6-B7D3-632C594CAF0A}" presName="Name0" presStyleCnt="0">
        <dgm:presLayoutVars>
          <dgm:dir/>
          <dgm:animLvl val="lvl"/>
          <dgm:resizeHandles val="exact"/>
        </dgm:presLayoutVars>
      </dgm:prSet>
      <dgm:spPr/>
    </dgm:pt>
    <dgm:pt modelId="{C8259B15-E2AD-4504-B024-E6C02417C749}" type="pres">
      <dgm:prSet presAssocID="{5156A48C-64EB-4785-93CA-24B851F61470}" presName="Name8" presStyleCnt="0"/>
      <dgm:spPr/>
    </dgm:pt>
    <dgm:pt modelId="{AD6D71B4-B4CD-425D-8F41-4F041180B5A5}" type="pres">
      <dgm:prSet presAssocID="{5156A48C-64EB-4785-93CA-24B851F61470}" presName="level" presStyleLbl="node1" presStyleIdx="0" presStyleCnt="4">
        <dgm:presLayoutVars>
          <dgm:chMax val="1"/>
          <dgm:bulletEnabled val="1"/>
        </dgm:presLayoutVars>
      </dgm:prSet>
      <dgm:spPr/>
    </dgm:pt>
    <dgm:pt modelId="{E708EA4F-3C85-4487-AE00-CAE9AB23AF13}" type="pres">
      <dgm:prSet presAssocID="{5156A48C-64EB-4785-93CA-24B851F61470}" presName="levelTx" presStyleCnt="0">
        <dgm:presLayoutVars>
          <dgm:chMax val="1"/>
          <dgm:bulletEnabled val="1"/>
        </dgm:presLayoutVars>
      </dgm:prSet>
      <dgm:spPr/>
    </dgm:pt>
    <dgm:pt modelId="{3E961DA9-5E98-4FA4-BF3C-490FD37073D7}" type="pres">
      <dgm:prSet presAssocID="{689B689F-02D1-462C-8E15-3D296F4269DF}" presName="Name8" presStyleCnt="0"/>
      <dgm:spPr/>
    </dgm:pt>
    <dgm:pt modelId="{B062758B-585A-4490-8407-FEF3B1DB90B9}" type="pres">
      <dgm:prSet presAssocID="{689B689F-02D1-462C-8E15-3D296F4269DF}" presName="level" presStyleLbl="node1" presStyleIdx="1" presStyleCnt="4">
        <dgm:presLayoutVars>
          <dgm:chMax val="1"/>
          <dgm:bulletEnabled val="1"/>
        </dgm:presLayoutVars>
      </dgm:prSet>
      <dgm:spPr/>
    </dgm:pt>
    <dgm:pt modelId="{49661384-A28A-4053-8281-AF5C1EBF1EDB}" type="pres">
      <dgm:prSet presAssocID="{689B689F-02D1-462C-8E15-3D296F4269DF}" presName="levelTx" presStyleCnt="0">
        <dgm:presLayoutVars>
          <dgm:chMax val="1"/>
          <dgm:bulletEnabled val="1"/>
        </dgm:presLayoutVars>
      </dgm:prSet>
      <dgm:spPr/>
    </dgm:pt>
    <dgm:pt modelId="{BEEE7FE0-10CB-416D-9560-919A64C11F73}" type="pres">
      <dgm:prSet presAssocID="{3BCA8F14-A781-4352-AA8A-9CB80E0D1B15}" presName="Name8" presStyleCnt="0"/>
      <dgm:spPr/>
    </dgm:pt>
    <dgm:pt modelId="{AA20739D-D98B-41D6-9045-A6BBFEFB3C35}" type="pres">
      <dgm:prSet presAssocID="{3BCA8F14-A781-4352-AA8A-9CB80E0D1B15}" presName="level" presStyleLbl="node1" presStyleIdx="2" presStyleCnt="4">
        <dgm:presLayoutVars>
          <dgm:chMax val="1"/>
          <dgm:bulletEnabled val="1"/>
        </dgm:presLayoutVars>
      </dgm:prSet>
      <dgm:spPr/>
    </dgm:pt>
    <dgm:pt modelId="{8273E591-DBC4-4A49-B9FC-FCE63C4780D4}" type="pres">
      <dgm:prSet presAssocID="{3BCA8F14-A781-4352-AA8A-9CB80E0D1B15}" presName="levelTx" presStyleCnt="0">
        <dgm:presLayoutVars>
          <dgm:chMax val="1"/>
          <dgm:bulletEnabled val="1"/>
        </dgm:presLayoutVars>
      </dgm:prSet>
      <dgm:spPr/>
    </dgm:pt>
    <dgm:pt modelId="{F16D8E7C-D53A-4BE7-9C19-6F41DFFD9C26}" type="pres">
      <dgm:prSet presAssocID="{59CC0844-7971-42C4-A39E-A72C6724C7CB}" presName="Name8" presStyleCnt="0"/>
      <dgm:spPr/>
    </dgm:pt>
    <dgm:pt modelId="{DABEBFD1-85A7-4430-808F-CFAAD0FA3993}" type="pres">
      <dgm:prSet presAssocID="{59CC0844-7971-42C4-A39E-A72C6724C7CB}" presName="level" presStyleLbl="node1" presStyleIdx="3" presStyleCnt="4">
        <dgm:presLayoutVars>
          <dgm:chMax val="1"/>
          <dgm:bulletEnabled val="1"/>
        </dgm:presLayoutVars>
      </dgm:prSet>
      <dgm:spPr/>
    </dgm:pt>
    <dgm:pt modelId="{B74796E5-522F-4AF5-846B-2B1210F0B80F}" type="pres">
      <dgm:prSet presAssocID="{59CC0844-7971-42C4-A39E-A72C6724C7CB}" presName="levelTx" presStyleCnt="0">
        <dgm:presLayoutVars>
          <dgm:chMax val="1"/>
          <dgm:bulletEnabled val="1"/>
        </dgm:presLayoutVars>
      </dgm:prSet>
      <dgm:spPr/>
    </dgm:pt>
  </dgm:ptLst>
  <dgm:cxnLst>
    <dgm:cxn modelId="{393156C2-A506-4152-A6FC-BC51FCDA0652}" srcId="{40D7A932-F704-43F6-B7D3-632C594CAF0A}" destId="{5156A48C-64EB-4785-93CA-24B851F61470}" srcOrd="0" destOrd="0" parTransId="{44DD142A-493F-4BD2-8BF5-566820976B60}" sibTransId="{146660E0-8749-4313-9D04-2720140AB0DB}"/>
    <dgm:cxn modelId="{6949C5ED-AD65-4FA2-B8F9-048A02365B4A}" srcId="{40D7A932-F704-43F6-B7D3-632C594CAF0A}" destId="{689B689F-02D1-462C-8E15-3D296F4269DF}" srcOrd="1" destOrd="0" parTransId="{1C0C76FB-2BA4-44B3-A4CE-7105F9AAB60F}" sibTransId="{D350E28F-F50D-4107-86F2-D50420ABC3F3}"/>
    <dgm:cxn modelId="{68E079B8-6EEF-432B-A263-9EFB7161297F}" srcId="{40D7A932-F704-43F6-B7D3-632C594CAF0A}" destId="{3BCA8F14-A781-4352-AA8A-9CB80E0D1B15}" srcOrd="2" destOrd="0" parTransId="{38330158-43AC-4B3C-BAF3-76E81E961E7A}" sibTransId="{6F5DDA42-7DD5-471A-B432-7489735446F6}"/>
    <dgm:cxn modelId="{4E189754-08EA-49C4-B056-0ABBFA6A7589}" srcId="{40D7A932-F704-43F6-B7D3-632C594CAF0A}" destId="{59CC0844-7971-42C4-A39E-A72C6724C7CB}" srcOrd="3" destOrd="0" parTransId="{8E9587C0-342B-40B9-AE35-1825D74A9715}" sibTransId="{530F4CAA-40D8-4C41-848E-AD1ECB08B082}"/>
    <dgm:cxn modelId="{1EDB6E77-7CA0-41CA-81B7-C3275FA20872}" type="presOf" srcId="{40D7A932-F704-43F6-B7D3-632C594CAF0A}" destId="{8517F7A0-1402-4B99-AF53-F54425413A7C}" srcOrd="0" destOrd="0" presId="urn:microsoft.com/office/officeart/2005/8/layout/pyramid1"/>
    <dgm:cxn modelId="{E755FD52-0963-40E5-BE25-02E059B4A0F8}" type="presParOf" srcId="{8517F7A0-1402-4B99-AF53-F54425413A7C}" destId="{C8259B15-E2AD-4504-B024-E6C02417C749}" srcOrd="0" destOrd="0" presId="urn:microsoft.com/office/officeart/2005/8/layout/pyramid1"/>
    <dgm:cxn modelId="{F1F7C88E-43B3-4959-958D-29A4E15DD40E}" type="presParOf" srcId="{C8259B15-E2AD-4504-B024-E6C02417C749}" destId="{AD6D71B4-B4CD-425D-8F41-4F041180B5A5}" srcOrd="0" destOrd="0" presId="urn:microsoft.com/office/officeart/2005/8/layout/pyramid1"/>
    <dgm:cxn modelId="{BB60EE24-C82C-4B8C-B067-8F59C17EF868}" type="presOf" srcId="{5156A48C-64EB-4785-93CA-24B851F61470}" destId="{AD6D71B4-B4CD-425D-8F41-4F041180B5A5}" srcOrd="0" destOrd="0" presId="urn:microsoft.com/office/officeart/2005/8/layout/pyramid1"/>
    <dgm:cxn modelId="{BA748C9E-2606-4427-A66A-1674D82A8A0B}" type="presParOf" srcId="{C8259B15-E2AD-4504-B024-E6C02417C749}" destId="{E708EA4F-3C85-4487-AE00-CAE9AB23AF13}" srcOrd="1" destOrd="0" presId="urn:microsoft.com/office/officeart/2005/8/layout/pyramid1"/>
    <dgm:cxn modelId="{DE23A2AE-30D7-4C47-A20D-647831AAB210}" type="presOf" srcId="{5156A48C-64EB-4785-93CA-24B851F61470}" destId="{E708EA4F-3C85-4487-AE00-CAE9AB23AF13}" srcOrd="1" destOrd="0" presId="urn:microsoft.com/office/officeart/2005/8/layout/pyramid1"/>
    <dgm:cxn modelId="{D9077F17-5C85-4137-A25B-C1A0A75423E1}" type="presParOf" srcId="{8517F7A0-1402-4B99-AF53-F54425413A7C}" destId="{3E961DA9-5E98-4FA4-BF3C-490FD37073D7}" srcOrd="1" destOrd="0" presId="urn:microsoft.com/office/officeart/2005/8/layout/pyramid1"/>
    <dgm:cxn modelId="{C73165D3-1A89-43D8-A9F7-17C076DC0AA0}" type="presParOf" srcId="{3E961DA9-5E98-4FA4-BF3C-490FD37073D7}" destId="{B062758B-585A-4490-8407-FEF3B1DB90B9}" srcOrd="0" destOrd="1" presId="urn:microsoft.com/office/officeart/2005/8/layout/pyramid1"/>
    <dgm:cxn modelId="{8375EE9B-6FBD-4575-8A8A-D80AE4B6D21C}" type="presOf" srcId="{689B689F-02D1-462C-8E15-3D296F4269DF}" destId="{B062758B-585A-4490-8407-FEF3B1DB90B9}" srcOrd="0" destOrd="0" presId="urn:microsoft.com/office/officeart/2005/8/layout/pyramid1"/>
    <dgm:cxn modelId="{E7BC2B44-F192-4BF9-8CA8-7BF16D28EB77}" type="presParOf" srcId="{3E961DA9-5E98-4FA4-BF3C-490FD37073D7}" destId="{49661384-A28A-4053-8281-AF5C1EBF1EDB}" srcOrd="1" destOrd="1" presId="urn:microsoft.com/office/officeart/2005/8/layout/pyramid1"/>
    <dgm:cxn modelId="{A10FFAE3-BBD7-49F9-8EC3-F549F26AFF70}" type="presOf" srcId="{689B689F-02D1-462C-8E15-3D296F4269DF}" destId="{49661384-A28A-4053-8281-AF5C1EBF1EDB}" srcOrd="1" destOrd="0" presId="urn:microsoft.com/office/officeart/2005/8/layout/pyramid1"/>
    <dgm:cxn modelId="{E29BC64B-43DF-44BB-B1BF-C1792BE1269B}" type="presParOf" srcId="{8517F7A0-1402-4B99-AF53-F54425413A7C}" destId="{BEEE7FE0-10CB-416D-9560-919A64C11F73}" srcOrd="2" destOrd="0" presId="urn:microsoft.com/office/officeart/2005/8/layout/pyramid1"/>
    <dgm:cxn modelId="{252D15D9-7742-4F2D-984E-54055F106EA7}" type="presParOf" srcId="{BEEE7FE0-10CB-416D-9560-919A64C11F73}" destId="{AA20739D-D98B-41D6-9045-A6BBFEFB3C35}" srcOrd="0" destOrd="2" presId="urn:microsoft.com/office/officeart/2005/8/layout/pyramid1"/>
    <dgm:cxn modelId="{051FE28B-8B6E-4E48-83F7-390345F60B1F}" type="presOf" srcId="{3BCA8F14-A781-4352-AA8A-9CB80E0D1B15}" destId="{AA20739D-D98B-41D6-9045-A6BBFEFB3C35}" srcOrd="0" destOrd="0" presId="urn:microsoft.com/office/officeart/2005/8/layout/pyramid1"/>
    <dgm:cxn modelId="{C95BAA00-9358-4B89-835E-31A189304E5E}" type="presParOf" srcId="{BEEE7FE0-10CB-416D-9560-919A64C11F73}" destId="{8273E591-DBC4-4A49-B9FC-FCE63C4780D4}" srcOrd="1" destOrd="2" presId="urn:microsoft.com/office/officeart/2005/8/layout/pyramid1"/>
    <dgm:cxn modelId="{6A331C55-1921-487C-9E7D-516675A98B76}" type="presOf" srcId="{3BCA8F14-A781-4352-AA8A-9CB80E0D1B15}" destId="{8273E591-DBC4-4A49-B9FC-FCE63C4780D4}" srcOrd="1" destOrd="0" presId="urn:microsoft.com/office/officeart/2005/8/layout/pyramid1"/>
    <dgm:cxn modelId="{C00B5093-209E-4BEB-AA8E-12567851C5A0}" type="presParOf" srcId="{8517F7A0-1402-4B99-AF53-F54425413A7C}" destId="{F16D8E7C-D53A-4BE7-9C19-6F41DFFD9C26}" srcOrd="3" destOrd="0" presId="urn:microsoft.com/office/officeart/2005/8/layout/pyramid1"/>
    <dgm:cxn modelId="{95F530A1-20AC-4683-9AC3-EE91CEF78C82}" type="presParOf" srcId="{F16D8E7C-D53A-4BE7-9C19-6F41DFFD9C26}" destId="{DABEBFD1-85A7-4430-808F-CFAAD0FA3993}" srcOrd="0" destOrd="3" presId="urn:microsoft.com/office/officeart/2005/8/layout/pyramid1"/>
    <dgm:cxn modelId="{B86848E5-3CEF-46D8-B931-66323A5C5F15}" type="presOf" srcId="{59CC0844-7971-42C4-A39E-A72C6724C7CB}" destId="{DABEBFD1-85A7-4430-808F-CFAAD0FA3993}" srcOrd="0" destOrd="0" presId="urn:microsoft.com/office/officeart/2005/8/layout/pyramid1"/>
    <dgm:cxn modelId="{7729E3B7-6FB9-4C29-82CB-3B2608FFFB3C}" type="presParOf" srcId="{F16D8E7C-D53A-4BE7-9C19-6F41DFFD9C26}" destId="{B74796E5-522F-4AF5-846B-2B1210F0B80F}" srcOrd="1" destOrd="3" presId="urn:microsoft.com/office/officeart/2005/8/layout/pyramid1"/>
    <dgm:cxn modelId="{4E63562E-1280-4164-8B74-8D74B8E43CF0}" type="presOf" srcId="{59CC0844-7971-42C4-A39E-A72C6724C7CB}" destId="{B74796E5-522F-4AF5-846B-2B1210F0B80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AD6D71B4-B4CD-425D-8F41-4F041180B5A5}">
      <dsp:nvSpPr>
        <dsp:cNvPr id="3" name="梯形 2"/>
        <dsp:cNvSpPr/>
      </dsp:nvSpPr>
      <dsp:spPr bwMode="white">
        <a:xfrm>
          <a:off x="3048000" y="0"/>
          <a:ext cx="2032000" cy="1354614"/>
        </a:xfrm>
        <a:prstGeom prst="trapezoid">
          <a:avLst>
            <a:gd name="adj" fmla="val 75002"/>
          </a:avLst>
        </a:prstGeom>
      </dsp:spPr>
      <dsp:style>
        <a:lnRef idx="3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62230" tIns="62230" rIns="62230" bIns="62230" anchor="ctr"/>
        <a:lstStyle>
          <a:lvl1pPr algn="ctr">
            <a:defRPr sz="4900"/>
          </a:lvl1pPr>
          <a:lvl2pPr marL="285750" indent="-285750" algn="ctr">
            <a:defRPr sz="3800"/>
          </a:lvl2pPr>
          <a:lvl3pPr marL="571500" indent="-285750" algn="ctr">
            <a:defRPr sz="3800"/>
          </a:lvl3pPr>
          <a:lvl4pPr marL="857250" indent="-285750" algn="ctr">
            <a:defRPr sz="3800"/>
          </a:lvl4pPr>
          <a:lvl5pPr marL="1143000" indent="-285750" algn="ctr">
            <a:defRPr sz="3800"/>
          </a:lvl5pPr>
          <a:lvl6pPr marL="1428750" indent="-285750" algn="ctr">
            <a:defRPr sz="3800"/>
          </a:lvl6pPr>
          <a:lvl7pPr marL="1714500" indent="-285750" algn="ctr">
            <a:defRPr sz="3800"/>
          </a:lvl7pPr>
          <a:lvl8pPr marL="2000250" indent="-285750" algn="ctr">
            <a:defRPr sz="3800"/>
          </a:lvl8pPr>
          <a:lvl9pPr marL="2286000" indent="-285750" algn="ctr">
            <a:defRPr sz="3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>
              <a:solidFill>
                <a:schemeClr val="bg1"/>
              </a:solidFill>
            </a:rPr>
            <a:t>AI</a:t>
          </a:r>
          <a:endParaRPr lang="en-US" altLang="zh-CN">
            <a:solidFill>
              <a:schemeClr val="bg1"/>
            </a:solidFill>
          </a:endParaRPr>
        </a:p>
      </dsp:txBody>
      <dsp:txXfrm>
        <a:off x="3048000" y="0"/>
        <a:ext cx="2032000" cy="1354614"/>
      </dsp:txXfrm>
    </dsp:sp>
    <dsp:sp modelId="{B062758B-585A-4490-8407-FEF3B1DB90B9}">
      <dsp:nvSpPr>
        <dsp:cNvPr id="4" name="梯形 3"/>
        <dsp:cNvSpPr/>
      </dsp:nvSpPr>
      <dsp:spPr bwMode="white">
        <a:xfrm>
          <a:off x="2032000" y="1354614"/>
          <a:ext cx="4064000" cy="1354614"/>
        </a:xfrm>
        <a:prstGeom prst="trapezoid">
          <a:avLst>
            <a:gd name="adj" fmla="val 75002"/>
          </a:avLst>
        </a:prstGeom>
      </dsp:spPr>
      <dsp:style>
        <a:lnRef idx="3">
          <a:schemeClr val="lt1"/>
        </a:lnRef>
        <a:fillRef idx="1">
          <a:schemeClr val="accent5">
            <a:hueOff val="-3300000"/>
            <a:satOff val="13333"/>
            <a:lumOff val="2876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62230" tIns="62230" rIns="62230" bIns="62230" anchor="ctr"/>
        <a:lstStyle>
          <a:lvl1pPr algn="ctr">
            <a:defRPr sz="4900"/>
          </a:lvl1pPr>
          <a:lvl2pPr marL="285750" indent="-285750" algn="ctr">
            <a:defRPr sz="3800"/>
          </a:lvl2pPr>
          <a:lvl3pPr marL="571500" indent="-285750" algn="ctr">
            <a:defRPr sz="3800"/>
          </a:lvl3pPr>
          <a:lvl4pPr marL="857250" indent="-285750" algn="ctr">
            <a:defRPr sz="3800"/>
          </a:lvl4pPr>
          <a:lvl5pPr marL="1143000" indent="-285750" algn="ctr">
            <a:defRPr sz="3800"/>
          </a:lvl5pPr>
          <a:lvl6pPr marL="1428750" indent="-285750" algn="ctr">
            <a:defRPr sz="3800"/>
          </a:lvl6pPr>
          <a:lvl7pPr marL="1714500" indent="-285750" algn="ctr">
            <a:defRPr sz="3800"/>
          </a:lvl7pPr>
          <a:lvl8pPr marL="2000250" indent="-285750" algn="ctr">
            <a:defRPr sz="3800"/>
          </a:lvl8pPr>
          <a:lvl9pPr marL="2286000" indent="-285750" algn="ctr">
            <a:defRPr sz="3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bg1"/>
              </a:solidFill>
            </a:rPr>
            <a:t>机器</a:t>
          </a:r>
          <a:r>
            <a:rPr lang="zh-CN" altLang="en-US">
              <a:solidFill>
                <a:schemeClr val="bg1"/>
              </a:solidFill>
            </a:rPr>
            <a:t>学习</a:t>
          </a:r>
          <a:endParaRPr lang="zh-CN" altLang="en-US">
            <a:solidFill>
              <a:schemeClr val="bg1"/>
            </a:solidFill>
          </a:endParaRPr>
        </a:p>
      </dsp:txBody>
      <dsp:txXfrm>
        <a:off x="2032000" y="1354614"/>
        <a:ext cx="4064000" cy="1354614"/>
      </dsp:txXfrm>
    </dsp:sp>
    <dsp:sp modelId="{AA20739D-D98B-41D6-9045-A6BBFEFB3C35}">
      <dsp:nvSpPr>
        <dsp:cNvPr id="10" name="梯形 9"/>
        <dsp:cNvSpPr/>
      </dsp:nvSpPr>
      <dsp:spPr bwMode="white">
        <a:xfrm>
          <a:off x="1016000" y="2709228"/>
          <a:ext cx="6096000" cy="1354614"/>
        </a:xfrm>
        <a:prstGeom prst="trapezoid">
          <a:avLst>
            <a:gd name="adj" fmla="val 75002"/>
          </a:avLst>
        </a:prstGeom>
      </dsp:spPr>
      <dsp:style>
        <a:lnRef idx="3">
          <a:schemeClr val="lt1"/>
        </a:lnRef>
        <a:fillRef idx="1">
          <a:schemeClr val="accent5">
            <a:hueOff val="-6600000"/>
            <a:satOff val="26667"/>
            <a:lumOff val="5752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62230" tIns="62230" rIns="62230" bIns="62230" anchor="ctr"/>
        <a:lstStyle>
          <a:lvl1pPr algn="ctr">
            <a:defRPr sz="4900"/>
          </a:lvl1pPr>
          <a:lvl2pPr marL="285750" indent="-285750" algn="ctr">
            <a:defRPr sz="3800"/>
          </a:lvl2pPr>
          <a:lvl3pPr marL="571500" indent="-285750" algn="ctr">
            <a:defRPr sz="3800"/>
          </a:lvl3pPr>
          <a:lvl4pPr marL="857250" indent="-285750" algn="ctr">
            <a:defRPr sz="3800"/>
          </a:lvl4pPr>
          <a:lvl5pPr marL="1143000" indent="-285750" algn="ctr">
            <a:defRPr sz="3800"/>
          </a:lvl5pPr>
          <a:lvl6pPr marL="1428750" indent="-285750" algn="ctr">
            <a:defRPr sz="3800"/>
          </a:lvl6pPr>
          <a:lvl7pPr marL="1714500" indent="-285750" algn="ctr">
            <a:defRPr sz="3800"/>
          </a:lvl7pPr>
          <a:lvl8pPr marL="2000250" indent="-285750" algn="ctr">
            <a:defRPr sz="3800"/>
          </a:lvl8pPr>
          <a:lvl9pPr marL="2286000" indent="-285750" algn="ctr">
            <a:defRPr sz="3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bg1"/>
              </a:solidFill>
            </a:rPr>
            <a:t>聚合</a:t>
          </a:r>
          <a:r>
            <a:rPr lang="zh-CN" altLang="en-US">
              <a:solidFill>
                <a:schemeClr val="bg1"/>
              </a:solidFill>
            </a:rPr>
            <a:t>查询</a:t>
          </a:r>
          <a:endParaRPr lang="zh-CN" altLang="en-US">
            <a:solidFill>
              <a:schemeClr val="bg1"/>
            </a:solidFill>
          </a:endParaRPr>
        </a:p>
      </dsp:txBody>
      <dsp:txXfrm>
        <a:off x="1016000" y="2709228"/>
        <a:ext cx="6096000" cy="1354614"/>
      </dsp:txXfrm>
    </dsp:sp>
    <dsp:sp modelId="{DABEBFD1-85A7-4430-808F-CFAAD0FA3993}">
      <dsp:nvSpPr>
        <dsp:cNvPr id="9" name="梯形 8"/>
        <dsp:cNvSpPr/>
      </dsp:nvSpPr>
      <dsp:spPr bwMode="white">
        <a:xfrm>
          <a:off x="0" y="4063841"/>
          <a:ext cx="8128000" cy="1354614"/>
        </a:xfrm>
        <a:prstGeom prst="trapezoid">
          <a:avLst>
            <a:gd name="adj" fmla="val 75002"/>
          </a:avLst>
        </a:prstGeom>
      </dsp:spPr>
      <dsp:style>
        <a:lnRef idx="3">
          <a:schemeClr val="lt1"/>
        </a:lnRef>
        <a:fillRef idx="1">
          <a:schemeClr val="accent5">
            <a:hueOff val="-9900000"/>
            <a:satOff val="40000"/>
            <a:lumOff val="8627"/>
            <a:alpha val="100000"/>
          </a:schemeClr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62230" tIns="62230" rIns="62230" bIns="62230" anchor="ctr"/>
        <a:lstStyle>
          <a:lvl1pPr algn="ctr">
            <a:defRPr sz="4900"/>
          </a:lvl1pPr>
          <a:lvl2pPr marL="285750" indent="-285750" algn="ctr">
            <a:defRPr sz="3800"/>
          </a:lvl2pPr>
          <a:lvl3pPr marL="571500" indent="-285750" algn="ctr">
            <a:defRPr sz="3800"/>
          </a:lvl3pPr>
          <a:lvl4pPr marL="857250" indent="-285750" algn="ctr">
            <a:defRPr sz="3800"/>
          </a:lvl4pPr>
          <a:lvl5pPr marL="1143000" indent="-285750" algn="ctr">
            <a:defRPr sz="3800"/>
          </a:lvl5pPr>
          <a:lvl6pPr marL="1428750" indent="-285750" algn="ctr">
            <a:defRPr sz="3800"/>
          </a:lvl6pPr>
          <a:lvl7pPr marL="1714500" indent="-285750" algn="ctr">
            <a:defRPr sz="3800"/>
          </a:lvl7pPr>
          <a:lvl8pPr marL="2000250" indent="-285750" algn="ctr">
            <a:defRPr sz="3800"/>
          </a:lvl8pPr>
          <a:lvl9pPr marL="2286000" indent="-285750" algn="ctr">
            <a:defRPr sz="3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bg1"/>
              </a:solidFill>
            </a:rPr>
            <a:t>存储</a:t>
          </a:r>
          <a:endParaRPr lang="zh-CN" altLang="en-US">
            <a:solidFill>
              <a:schemeClr val="bg1"/>
            </a:solidFill>
          </a:endParaRPr>
        </a:p>
      </dsp:txBody>
      <dsp:txXfrm>
        <a:off x="0" y="4063841"/>
        <a:ext cx="8128000" cy="1354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3E799-756B-4341-9F22-12D284ACF7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6BF47-E7BB-4C7D-B2F3-134423C8BE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0375" y="992335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 完成后关闭编辑母版即可。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807968" y="6482746"/>
            <a:ext cx="538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877C4908-FE0A-43F2-B8DA-9F79935256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prism dir="u" isInverted="1"/>
      </p:transition>
    </mc:Choice>
    <mc:Fallback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5000">
        <p14:warp dir="in"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tags" Target="../tags/tag2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1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jpe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6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8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tags" Target="../tags/tag3.xml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tags" Target="../tags/tag4.xml"/><Relationship Id="rId3" Type="http://schemas.microsoft.com/office/2007/relationships/media" Target="../media/media4.mp4"/><Relationship Id="rId2" Type="http://schemas.openxmlformats.org/officeDocument/2006/relationships/video" Target="../media/media4.mp4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1" Type="http://schemas.openxmlformats.org/officeDocument/2006/relationships/notesSlide" Target="../notesSlides/notesSlide30.xml"/><Relationship Id="rId30" Type="http://schemas.openxmlformats.org/officeDocument/2006/relationships/slideLayout" Target="../slideLayouts/slideLayout11.xml"/><Relationship Id="rId3" Type="http://schemas.openxmlformats.org/officeDocument/2006/relationships/tags" Target="../tags/tag6.xml"/><Relationship Id="rId29" Type="http://schemas.openxmlformats.org/officeDocument/2006/relationships/tags" Target="../tags/tag32.xml"/><Relationship Id="rId28" Type="http://schemas.openxmlformats.org/officeDocument/2006/relationships/tags" Target="../tags/tag31.xml"/><Relationship Id="rId27" Type="http://schemas.openxmlformats.org/officeDocument/2006/relationships/tags" Target="../tags/tag30.xml"/><Relationship Id="rId26" Type="http://schemas.openxmlformats.org/officeDocument/2006/relationships/tags" Target="../tags/tag29.xml"/><Relationship Id="rId25" Type="http://schemas.openxmlformats.org/officeDocument/2006/relationships/tags" Target="../tags/tag28.xml"/><Relationship Id="rId24" Type="http://schemas.openxmlformats.org/officeDocument/2006/relationships/tags" Target="../tags/tag27.xml"/><Relationship Id="rId23" Type="http://schemas.openxmlformats.org/officeDocument/2006/relationships/tags" Target="../tags/tag26.xml"/><Relationship Id="rId22" Type="http://schemas.openxmlformats.org/officeDocument/2006/relationships/tags" Target="../tags/tag25.xml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tags" Target="../tags/tag5.xml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7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9.png"/><Relationship Id="rId2" Type="http://schemas.openxmlformats.org/officeDocument/2006/relationships/tags" Target="../tags/tag33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9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0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1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62.png"/><Relationship Id="rId2" Type="http://schemas.openxmlformats.org/officeDocument/2006/relationships/tags" Target="../tags/tag34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3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259661" y="2837181"/>
            <a:ext cx="7672678" cy="9772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人工智能</a:t>
            </a:r>
            <a:r>
              <a:rPr lang="zh-CN" altLang="en-US" sz="4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介绍 </a:t>
            </a:r>
            <a:endParaRPr lang="zh-CN" altLang="en-US" sz="48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67200" y="6226145"/>
            <a:ext cx="3657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  <a:sym typeface="+mn-ea"/>
              </a:rPr>
              <a:t>专注人工智能算法研究</a:t>
            </a:r>
            <a:endParaRPr lang="en-US" altLang="zh-CN" sz="16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2018年的图灵奖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77210" y="5600065"/>
            <a:ext cx="60369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（左：Yann LeCun 中：Geoffrey Hinton 右：Yoshua Bengio）</a:t>
            </a:r>
            <a:endParaRPr lang="zh-CN" altLang="en-US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1337310"/>
            <a:ext cx="6233160" cy="4183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基建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0de22500fb1692813da4608aa824cb8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1720" y="955040"/>
            <a:ext cx="10410825" cy="5043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541464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云、大数据、人工智能之间关系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95" y="196215"/>
            <a:ext cx="1346201" cy="42279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graphicFrame>
        <p:nvGraphicFramePr>
          <p:cNvPr id="3" name="图示 2"/>
          <p:cNvGraphicFramePr/>
          <p:nvPr/>
        </p:nvGraphicFramePr>
        <p:xfrm>
          <a:off x="2959735" y="1311275"/>
          <a:ext cx="6443345" cy="448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592078" y="1151285"/>
            <a:ext cx="4896544" cy="4896544"/>
            <a:chOff x="3502918" y="1455240"/>
            <a:chExt cx="4896544" cy="4896544"/>
          </a:xfrm>
        </p:grpSpPr>
        <p:sp>
          <p:nvSpPr>
            <p:cNvPr id="7" name="椭圆 6"/>
            <p:cNvSpPr/>
            <p:nvPr/>
          </p:nvSpPr>
          <p:spPr>
            <a:xfrm>
              <a:off x="3502918" y="1455240"/>
              <a:ext cx="4896544" cy="4896544"/>
            </a:xfrm>
            <a:prstGeom prst="ellipse">
              <a:avLst/>
            </a:prstGeom>
            <a:solidFill>
              <a:srgbClr val="8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259002" y="2211324"/>
              <a:ext cx="3384376" cy="338437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4875842" y="2780931"/>
              <a:ext cx="1219364" cy="2304242"/>
            </a:xfrm>
            <a:prstGeom prst="ellipse">
              <a:avLst/>
            </a:prstGeom>
            <a:solidFill>
              <a:srgbClr val="FF5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865202" y="2762940"/>
              <a:ext cx="1219364" cy="2304242"/>
            </a:xfrm>
            <a:prstGeom prst="ellipse">
              <a:avLst/>
            </a:prstGeom>
            <a:solidFill>
              <a:srgbClr val="FF5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31"/>
            <p:cNvSpPr txBox="1"/>
            <p:nvPr/>
          </p:nvSpPr>
          <p:spPr>
            <a:xfrm flipH="1">
              <a:off x="5361920" y="1605528"/>
              <a:ext cx="14401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anose="020F070403050403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人工智能</a:t>
              </a:r>
              <a:endParaRPr kumimoji="0" lang="zh-CN" altLang="en-US" sz="2000" b="0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31"/>
            <p:cNvSpPr txBox="1"/>
            <p:nvPr/>
          </p:nvSpPr>
          <p:spPr>
            <a:xfrm flipH="1">
              <a:off x="5361920" y="2368431"/>
              <a:ext cx="144016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anose="020F070403050403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机器学习</a:t>
              </a:r>
              <a:endParaRPr kumimoji="0" lang="zh-CN" altLang="en-US" sz="2000" b="0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31"/>
            <p:cNvSpPr txBox="1"/>
            <p:nvPr/>
          </p:nvSpPr>
          <p:spPr>
            <a:xfrm flipH="1">
              <a:off x="5133013" y="3764734"/>
              <a:ext cx="88953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anose="020F070403050403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统计</a:t>
              </a:r>
              <a:endParaRPr kumimoji="0" lang="zh-CN" altLang="en-US" sz="2000" b="0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31"/>
            <p:cNvSpPr txBox="1"/>
            <p:nvPr/>
          </p:nvSpPr>
          <p:spPr>
            <a:xfrm flipH="1">
              <a:off x="6140017" y="3764777"/>
              <a:ext cx="88953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anose="020F070403050403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仿生</a:t>
              </a:r>
              <a:endParaRPr kumimoji="0" lang="zh-CN" altLang="en-US" sz="2000" b="0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45" y="1151255"/>
            <a:ext cx="5189220" cy="469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2" name="图片 1" descr="涉及领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-129540"/>
            <a:ext cx="10073640" cy="679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非端到端学习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798320" y="2409190"/>
            <a:ext cx="8595995" cy="2292985"/>
            <a:chOff x="1507" y="5321"/>
            <a:chExt cx="13537" cy="3611"/>
          </a:xfrm>
        </p:grpSpPr>
        <p:pic>
          <p:nvPicPr>
            <p:cNvPr id="7" name="图片 6" descr="fac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" y="7336"/>
              <a:ext cx="1521" cy="1507"/>
            </a:xfrm>
            <a:prstGeom prst="rect">
              <a:avLst/>
            </a:prstGeom>
          </p:spPr>
        </p:pic>
        <p:sp>
          <p:nvSpPr>
            <p:cNvPr id="3" name="右箭头 2"/>
            <p:cNvSpPr/>
            <p:nvPr/>
          </p:nvSpPr>
          <p:spPr>
            <a:xfrm>
              <a:off x="3446" y="5537"/>
              <a:ext cx="1101" cy="522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546" y="5361"/>
              <a:ext cx="1702" cy="8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652" y="5376"/>
              <a:ext cx="1794" cy="84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右箭头 12"/>
            <p:cNvSpPr/>
            <p:nvPr/>
          </p:nvSpPr>
          <p:spPr>
            <a:xfrm>
              <a:off x="6248" y="5537"/>
              <a:ext cx="1101" cy="522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7349" y="5376"/>
              <a:ext cx="1794" cy="84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右箭头 14"/>
            <p:cNvSpPr/>
            <p:nvPr/>
          </p:nvSpPr>
          <p:spPr>
            <a:xfrm>
              <a:off x="9143" y="5538"/>
              <a:ext cx="1101" cy="522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0244" y="5376"/>
              <a:ext cx="1702" cy="8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右箭头 3"/>
            <p:cNvSpPr/>
            <p:nvPr/>
          </p:nvSpPr>
          <p:spPr>
            <a:xfrm>
              <a:off x="11945" y="5553"/>
              <a:ext cx="1101" cy="522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3046" y="5376"/>
              <a:ext cx="1794" cy="84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标注 19"/>
            <p:cNvSpPr/>
            <p:nvPr/>
          </p:nvSpPr>
          <p:spPr>
            <a:xfrm>
              <a:off x="1507" y="7246"/>
              <a:ext cx="1939" cy="1687"/>
            </a:xfrm>
            <a:prstGeom prst="wedgeRectCallout">
              <a:avLst>
                <a:gd name="adj1" fmla="val 1521"/>
                <a:gd name="adj2" fmla="val -107735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036" y="5479"/>
              <a:ext cx="10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输入</a:t>
              </a:r>
              <a:endParaRPr lang="zh-CN" altLang="en-US" dirty="0"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546" y="5321"/>
              <a:ext cx="17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特征提取器</a:t>
              </a:r>
              <a:endParaRPr lang="zh-CN" altLang="en-US" dirty="0"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733" y="5479"/>
              <a:ext cx="10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特征</a:t>
              </a:r>
              <a:endParaRPr lang="zh-CN" altLang="en-US" dirty="0"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24" name="矩形标注 23"/>
            <p:cNvSpPr/>
            <p:nvPr/>
          </p:nvSpPr>
          <p:spPr>
            <a:xfrm>
              <a:off x="7212" y="7246"/>
              <a:ext cx="2200" cy="1687"/>
            </a:xfrm>
            <a:prstGeom prst="wedgeRectCallout">
              <a:avLst>
                <a:gd name="adj1" fmla="val 1521"/>
                <a:gd name="adj2" fmla="val -107735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 descr="harr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7" y="7313"/>
              <a:ext cx="1830" cy="1530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0278" y="5523"/>
              <a:ext cx="163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分类器</a:t>
              </a:r>
              <a:endParaRPr lang="zh-CN" altLang="en-US" dirty="0"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3430" y="5495"/>
              <a:ext cx="10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输出</a:t>
              </a:r>
              <a:endParaRPr lang="zh-CN" altLang="en-US" dirty="0"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30" name="矩形标注 29"/>
            <p:cNvSpPr/>
            <p:nvPr/>
          </p:nvSpPr>
          <p:spPr>
            <a:xfrm>
              <a:off x="12844" y="7246"/>
              <a:ext cx="2200" cy="997"/>
            </a:xfrm>
            <a:prstGeom prst="wedgeRectCallout">
              <a:avLst>
                <a:gd name="adj1" fmla="val 1500"/>
                <a:gd name="adj2" fmla="val -144684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047" y="7246"/>
              <a:ext cx="179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是</a:t>
              </a:r>
              <a:r>
                <a:rPr lang="en-US" altLang="zh-CN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/</a:t>
              </a:r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否为人脸</a:t>
              </a:r>
              <a:endParaRPr lang="zh-CN" altLang="en-US" dirty="0"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端到端学习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1988060" y="2224422"/>
            <a:ext cx="8596146" cy="2369512"/>
            <a:chOff x="1507" y="5201"/>
            <a:chExt cx="13537" cy="3732"/>
          </a:xfrm>
        </p:grpSpPr>
        <p:pic>
          <p:nvPicPr>
            <p:cNvPr id="2" name="图片 1" descr="fac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" y="7336"/>
              <a:ext cx="1521" cy="1507"/>
            </a:xfrm>
            <a:prstGeom prst="rect">
              <a:avLst/>
            </a:prstGeom>
          </p:spPr>
        </p:pic>
        <p:sp>
          <p:nvSpPr>
            <p:cNvPr id="8" name="右箭头 7"/>
            <p:cNvSpPr/>
            <p:nvPr/>
          </p:nvSpPr>
          <p:spPr>
            <a:xfrm>
              <a:off x="3446" y="5537"/>
              <a:ext cx="1101" cy="522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47" y="5201"/>
              <a:ext cx="7398" cy="119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652" y="5376"/>
              <a:ext cx="1794" cy="84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右箭头 16"/>
            <p:cNvSpPr/>
            <p:nvPr/>
          </p:nvSpPr>
          <p:spPr>
            <a:xfrm>
              <a:off x="11945" y="5553"/>
              <a:ext cx="1101" cy="522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3046" y="5376"/>
              <a:ext cx="1794" cy="844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标注 28"/>
            <p:cNvSpPr/>
            <p:nvPr/>
          </p:nvSpPr>
          <p:spPr>
            <a:xfrm>
              <a:off x="1507" y="7246"/>
              <a:ext cx="1939" cy="1687"/>
            </a:xfrm>
            <a:prstGeom prst="wedgeRectCallout">
              <a:avLst>
                <a:gd name="adj1" fmla="val 1521"/>
                <a:gd name="adj2" fmla="val -107735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036" y="5479"/>
              <a:ext cx="10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输入</a:t>
              </a:r>
              <a:endParaRPr lang="zh-CN" altLang="en-US" dirty="0"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255" y="5509"/>
              <a:ext cx="39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模型</a:t>
              </a:r>
              <a:endParaRPr lang="zh-CN" altLang="en-US" dirty="0"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430" y="5495"/>
              <a:ext cx="102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输出</a:t>
              </a:r>
              <a:endParaRPr lang="zh-CN" altLang="en-US" dirty="0"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  <p:sp>
          <p:nvSpPr>
            <p:cNvPr id="38" name="矩形标注 37"/>
            <p:cNvSpPr/>
            <p:nvPr/>
          </p:nvSpPr>
          <p:spPr>
            <a:xfrm>
              <a:off x="12844" y="7246"/>
              <a:ext cx="2200" cy="997"/>
            </a:xfrm>
            <a:prstGeom prst="wedgeRectCallout">
              <a:avLst>
                <a:gd name="adj1" fmla="val 1500"/>
                <a:gd name="adj2" fmla="val -144684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3047" y="7246"/>
              <a:ext cx="179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是</a:t>
              </a:r>
              <a:r>
                <a:rPr lang="en-US" altLang="zh-CN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/</a:t>
              </a:r>
              <a:r>
                <a:rPr lang="zh-CN" altLang="en-US" dirty="0">
                  <a:latin typeface="思源黑体 CN Medium" panose="020B0600000000000000" charset="-122"/>
                  <a:ea typeface="思源黑体 CN Medium" panose="020B0600000000000000" charset="-122"/>
                  <a:cs typeface="+mn-ea"/>
                  <a:sym typeface="+mn-lt"/>
                </a:rPr>
                <a:t>否为人脸</a:t>
              </a:r>
              <a:endParaRPr lang="zh-CN" altLang="en-US" dirty="0">
                <a:latin typeface="思源黑体 CN Medium" panose="020B0600000000000000" charset="-122"/>
                <a:ea typeface="思源黑体 CN Medium" panose="020B06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前向后向计算过程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46405" y="2133600"/>
            <a:ext cx="11134090" cy="2435860"/>
            <a:chOff x="642" y="3482"/>
            <a:chExt cx="17534" cy="383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" y="3482"/>
              <a:ext cx="6087" cy="3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" y="4453"/>
              <a:ext cx="2549" cy="189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60" y="4600"/>
              <a:ext cx="1816" cy="171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3348" y="4156"/>
              <a:ext cx="1056" cy="58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dirty="0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0.31</a:t>
              </a:r>
              <a:endParaRPr lang="zh-CN" altLang="en-US" dirty="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825" y="4450"/>
              <a:ext cx="2077" cy="1915"/>
              <a:chOff x="2228697" y="2912389"/>
              <a:chExt cx="1318684" cy="121576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6998" y="2912389"/>
                <a:ext cx="1130383" cy="1033215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8289" y="2996940"/>
                <a:ext cx="1130383" cy="1033215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8697" y="3094934"/>
                <a:ext cx="1130383" cy="1033215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13348" y="4812"/>
              <a:ext cx="1056" cy="58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dirty="0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0.98</a:t>
              </a:r>
              <a:endParaRPr lang="zh-CN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13348" y="5468"/>
              <a:ext cx="1056" cy="58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dirty="0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0.23</a:t>
              </a:r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13348" y="6123"/>
              <a:ext cx="1056" cy="58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dirty="0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0.16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15043" y="4156"/>
              <a:ext cx="508" cy="58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dirty="0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0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15043" y="4812"/>
              <a:ext cx="508" cy="58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dirty="0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1</a:t>
              </a:r>
              <a:endParaRPr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15043" y="5468"/>
              <a:ext cx="508" cy="58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dirty="0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0</a:t>
              </a:r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15043" y="6123"/>
              <a:ext cx="508" cy="58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en-US" altLang="zh-CN" dirty="0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0</a:t>
              </a:r>
              <a:endParaRPr lang="zh-CN" altLang="en-US" dirty="0"/>
            </a:p>
          </p:txBody>
        </p:sp>
        <p:sp>
          <p:nvSpPr>
            <p:cNvPr id="16" name="箭头: 右 5"/>
            <p:cNvSpPr/>
            <p:nvPr/>
          </p:nvSpPr>
          <p:spPr>
            <a:xfrm>
              <a:off x="3245" y="5264"/>
              <a:ext cx="544" cy="3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箭头: 右 24"/>
            <p:cNvSpPr/>
            <p:nvPr/>
          </p:nvSpPr>
          <p:spPr>
            <a:xfrm>
              <a:off x="5894" y="5264"/>
              <a:ext cx="544" cy="3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7" name="箭头: 右 25"/>
            <p:cNvSpPr/>
            <p:nvPr/>
          </p:nvSpPr>
          <p:spPr>
            <a:xfrm>
              <a:off x="12730" y="5263"/>
              <a:ext cx="544" cy="3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8" name="箭头: 右 26"/>
            <p:cNvSpPr/>
            <p:nvPr/>
          </p:nvSpPr>
          <p:spPr>
            <a:xfrm>
              <a:off x="14437" y="5261"/>
              <a:ext cx="544" cy="3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箭头: 右 27"/>
            <p:cNvSpPr/>
            <p:nvPr/>
          </p:nvSpPr>
          <p:spPr>
            <a:xfrm>
              <a:off x="15620" y="5261"/>
              <a:ext cx="544" cy="3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神经元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569720"/>
            <a:ext cx="5680710" cy="3298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15" y="1460500"/>
            <a:ext cx="4312920" cy="278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数学化模型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95" y="196215"/>
            <a:ext cx="1346201" cy="42279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80415" y="1155700"/>
            <a:ext cx="10770235" cy="4362450"/>
            <a:chOff x="1229" y="1820"/>
            <a:chExt cx="16961" cy="6870"/>
          </a:xfrm>
        </p:grpSpPr>
        <p:pic>
          <p:nvPicPr>
            <p:cNvPr id="11" name="Picture 1" descr="C:\Users\Administrator\Desktop\300px-SingleNeuron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29" y="2554"/>
              <a:ext cx="7552" cy="3725"/>
            </a:xfrm>
            <a:prstGeom prst="rect">
              <a:avLst/>
            </a:prstGeom>
            <a:noFill/>
          </p:spPr>
        </p:pic>
        <p:grpSp>
          <p:nvGrpSpPr>
            <p:cNvPr id="29" name="组合 28"/>
            <p:cNvGrpSpPr/>
            <p:nvPr/>
          </p:nvGrpSpPr>
          <p:grpSpPr>
            <a:xfrm>
              <a:off x="2547" y="2860"/>
              <a:ext cx="782" cy="669"/>
              <a:chOff x="1635853" y="1862356"/>
              <a:chExt cx="496611" cy="424739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635853" y="1862356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W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830778" y="19177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2463" y="3551"/>
              <a:ext cx="782" cy="669"/>
              <a:chOff x="1635853" y="1862356"/>
              <a:chExt cx="496611" cy="424739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1635853" y="1862356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W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830778" y="19177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2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79" y="4125"/>
              <a:ext cx="782" cy="669"/>
              <a:chOff x="1635853" y="1862356"/>
              <a:chExt cx="496611" cy="424739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1635853" y="1862356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W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830778" y="19177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3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463" y="4811"/>
              <a:ext cx="782" cy="669"/>
              <a:chOff x="1635853" y="1862356"/>
              <a:chExt cx="496611" cy="424739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1635853" y="1862356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W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830778" y="19177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4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48" name="直接箭头连接符 47"/>
            <p:cNvCxnSpPr/>
            <p:nvPr/>
          </p:nvCxnSpPr>
          <p:spPr>
            <a:xfrm>
              <a:off x="10518" y="7979"/>
              <a:ext cx="76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flipV="1">
              <a:off x="10871" y="1962"/>
              <a:ext cx="0" cy="62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9868" y="1820"/>
              <a:ext cx="1003" cy="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loss</a:t>
              </a:r>
              <a:endParaRPr lang="zh-CN" altLang="en-US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17604" y="8108"/>
              <a:ext cx="586" cy="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w</a:t>
              </a:r>
              <a:endParaRPr lang="zh-CN" altLang="en-US" dirty="0"/>
            </a:p>
          </p:txBody>
        </p:sp>
        <p:sp>
          <p:nvSpPr>
            <p:cNvPr id="52" name="任意多边形: 形状 50"/>
            <p:cNvSpPr/>
            <p:nvPr/>
          </p:nvSpPr>
          <p:spPr>
            <a:xfrm>
              <a:off x="10523" y="3151"/>
              <a:ext cx="4504" cy="3614"/>
            </a:xfrm>
            <a:custGeom>
              <a:avLst/>
              <a:gdLst>
                <a:gd name="connsiteX0" fmla="*/ 0 w 2438400"/>
                <a:gd name="connsiteY0" fmla="*/ 0 h 1819864"/>
                <a:gd name="connsiteX1" fmla="*/ 1219200 w 2438400"/>
                <a:gd name="connsiteY1" fmla="*/ 1819835 h 1819864"/>
                <a:gd name="connsiteX2" fmla="*/ 2438400 w 2438400"/>
                <a:gd name="connsiteY2" fmla="*/ 35859 h 181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8400" h="1819864">
                  <a:moveTo>
                    <a:pt x="0" y="0"/>
                  </a:moveTo>
                  <a:cubicBezTo>
                    <a:pt x="406400" y="906929"/>
                    <a:pt x="812800" y="1813859"/>
                    <a:pt x="1219200" y="1819835"/>
                  </a:cubicBezTo>
                  <a:cubicBezTo>
                    <a:pt x="1625600" y="1825811"/>
                    <a:pt x="2032000" y="930835"/>
                    <a:pt x="2438400" y="35859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4283" y="8108"/>
              <a:ext cx="803" cy="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w1</a:t>
              </a:r>
              <a:endParaRPr lang="zh-CN" altLang="en-US" dirty="0"/>
            </a:p>
          </p:txBody>
        </p:sp>
        <p:cxnSp>
          <p:nvCxnSpPr>
            <p:cNvPr id="54" name="直接连接符 53"/>
            <p:cNvCxnSpPr/>
            <p:nvPr/>
          </p:nvCxnSpPr>
          <p:spPr>
            <a:xfrm flipH="1">
              <a:off x="14646" y="4125"/>
              <a:ext cx="8" cy="382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V="1">
              <a:off x="13631" y="2110"/>
              <a:ext cx="1885" cy="4455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流程图: 接点 62"/>
            <p:cNvSpPr/>
            <p:nvPr/>
          </p:nvSpPr>
          <p:spPr>
            <a:xfrm>
              <a:off x="14573" y="4100"/>
              <a:ext cx="138" cy="13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箭头连接符 63"/>
            <p:cNvCxnSpPr/>
            <p:nvPr/>
          </p:nvCxnSpPr>
          <p:spPr>
            <a:xfrm flipV="1">
              <a:off x="10657" y="6809"/>
              <a:ext cx="4430" cy="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流程图: 接点 65"/>
            <p:cNvSpPr/>
            <p:nvPr/>
          </p:nvSpPr>
          <p:spPr>
            <a:xfrm rot="7080495">
              <a:off x="12697" y="6718"/>
              <a:ext cx="138" cy="138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2418" y="8091"/>
              <a:ext cx="715" cy="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wt</a:t>
              </a:r>
              <a:endParaRPr lang="zh-CN" altLang="en-US" dirty="0"/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12758" y="6853"/>
              <a:ext cx="8" cy="110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6" name="对象 55"/>
          <p:cNvGraphicFramePr/>
          <p:nvPr/>
        </p:nvGraphicFramePr>
        <p:xfrm>
          <a:off x="1267460" y="4485005"/>
          <a:ext cx="3509010" cy="1348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4" imgW="901700" imgH="457200" progId="Equation.KSEE3">
                  <p:embed/>
                </p:oleObj>
              </mc:Choice>
              <mc:Fallback>
                <p:oleObj name="" r:id="rId4" imgW="901700" imgH="457200" progId="Equation.KSEE3">
                  <p:embed/>
                  <p:pic>
                    <p:nvPicPr>
                      <p:cNvPr id="0" name="图片 5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7460" y="4485005"/>
                        <a:ext cx="3509010" cy="1348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2" name="图片 1" descr="课程安排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-215900"/>
            <a:ext cx="5156835" cy="7031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神经网络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2125345"/>
            <a:ext cx="6565265" cy="39471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08910" y="1217930"/>
            <a:ext cx="7529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把大量的神经元有机的组合在一起构成神经网络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深度神经网络与深度学习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08910" y="1217930"/>
            <a:ext cx="75291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神经网络按一层一层构建，就构成了深度神经网络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深度神经网络的学习过程被称为深度学习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2445385"/>
            <a:ext cx="6225540" cy="3078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试验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26995" y="954405"/>
            <a:ext cx="7529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http://playground.tensorflow.org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理解神经元数量与神经网络能力之间的关系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观察</a:t>
            </a:r>
            <a:r>
              <a:rPr lang="en-US" altLang="zh-CN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曲线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630" y="2274570"/>
            <a:ext cx="8289925" cy="3837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 descr="模型分类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5" y="955040"/>
            <a:ext cx="10866755" cy="4947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85" y="944245"/>
            <a:ext cx="9147175" cy="5258435"/>
          </a:xfrm>
          <a:prstGeom prst="rect">
            <a:avLst/>
          </a:prstGeom>
        </p:spPr>
      </p:pic>
      <p:sp>
        <p:nvSpPr>
          <p:cNvPr id="19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分类、侦测、切割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839216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生成式对抗神经网络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70" y="1460500"/>
            <a:ext cx="9508490" cy="419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839216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生成模型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" y="1135380"/>
            <a:ext cx="3870960" cy="3893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715" y="1135380"/>
            <a:ext cx="8310245" cy="3894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839216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强化学习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513840"/>
            <a:ext cx="10318750" cy="3977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839216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强化模型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5" name="videoplayback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19200" y="770890"/>
            <a:ext cx="975360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19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强化学习工业应用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videoplayback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55420" y="974725"/>
            <a:ext cx="9039225" cy="5091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" y="1005205"/>
            <a:ext cx="4806315" cy="23952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55" y="971550"/>
            <a:ext cx="4598670" cy="2457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5" y="3822065"/>
            <a:ext cx="4751070" cy="2412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255" y="3822065"/>
            <a:ext cx="1781810" cy="2270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0205" y="3848100"/>
            <a:ext cx="2482850" cy="2244725"/>
          </a:xfrm>
          <a:prstGeom prst="rect">
            <a:avLst/>
          </a:prstGeom>
        </p:spPr>
      </p:pic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最近发生的一些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事情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模型研发流程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478279" y="1985104"/>
            <a:ext cx="9393702" cy="3137824"/>
            <a:chOff x="2202" y="3706"/>
            <a:chExt cx="14793" cy="4941"/>
          </a:xfrm>
        </p:grpSpPr>
        <p:sp>
          <p:nvSpPr>
            <p:cNvPr id="3" name="Chevron 7"/>
            <p:cNvSpPr/>
            <p:nvPr>
              <p:custDataLst>
                <p:tags r:id="rId2"/>
              </p:custDataLst>
            </p:nvPr>
          </p:nvSpPr>
          <p:spPr>
            <a:xfrm>
              <a:off x="5963" y="3706"/>
              <a:ext cx="3092" cy="1049"/>
            </a:xfrm>
            <a:prstGeom prst="chevron">
              <a:avLst>
                <a:gd name="adj" fmla="val 43848"/>
              </a:avLst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GB" sz="9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" name="Rounded Rectangle 8"/>
            <p:cNvSpPr/>
            <p:nvPr>
              <p:custDataLst>
                <p:tags r:id="rId3"/>
              </p:custDataLst>
            </p:nvPr>
          </p:nvSpPr>
          <p:spPr>
            <a:xfrm>
              <a:off x="7164" y="4231"/>
              <a:ext cx="2308" cy="912"/>
            </a:xfrm>
            <a:prstGeom prst="roundRect">
              <a:avLst/>
            </a:prstGeom>
            <a:solidFill>
              <a:sysClr val="window" lastClr="FFFFFF">
                <a:alpha val="7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" name="Chevron 11"/>
            <p:cNvSpPr/>
            <p:nvPr>
              <p:custDataLst>
                <p:tags r:id="rId4"/>
              </p:custDataLst>
            </p:nvPr>
          </p:nvSpPr>
          <p:spPr>
            <a:xfrm>
              <a:off x="9724" y="3706"/>
              <a:ext cx="3092" cy="1049"/>
            </a:xfrm>
            <a:prstGeom prst="chevron">
              <a:avLst>
                <a:gd name="adj" fmla="val 43848"/>
              </a:avLst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GB" sz="9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3" name="Rounded Rectangle 12"/>
            <p:cNvSpPr/>
            <p:nvPr>
              <p:custDataLst>
                <p:tags r:id="rId5"/>
              </p:custDataLst>
            </p:nvPr>
          </p:nvSpPr>
          <p:spPr>
            <a:xfrm>
              <a:off x="10926" y="4231"/>
              <a:ext cx="2308" cy="912"/>
            </a:xfrm>
            <a:prstGeom prst="roundRect">
              <a:avLst/>
            </a:prstGeom>
            <a:solidFill>
              <a:sysClr val="window" lastClr="FFFFFF">
                <a:alpha val="7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" name="Chevron 3"/>
            <p:cNvSpPr/>
            <p:nvPr>
              <p:custDataLst>
                <p:tags r:id="rId6"/>
              </p:custDataLst>
            </p:nvPr>
          </p:nvSpPr>
          <p:spPr>
            <a:xfrm>
              <a:off x="2202" y="3706"/>
              <a:ext cx="3092" cy="1049"/>
            </a:xfrm>
            <a:prstGeom prst="chevron">
              <a:avLst>
                <a:gd name="adj" fmla="val 43848"/>
              </a:avLst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GB" sz="9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1" name="Rounded Rectangle 4"/>
            <p:cNvSpPr/>
            <p:nvPr>
              <p:custDataLst>
                <p:tags r:id="rId7"/>
              </p:custDataLst>
            </p:nvPr>
          </p:nvSpPr>
          <p:spPr>
            <a:xfrm>
              <a:off x="3403" y="4231"/>
              <a:ext cx="2308" cy="912"/>
            </a:xfrm>
            <a:prstGeom prst="roundRect">
              <a:avLst/>
            </a:prstGeom>
            <a:solidFill>
              <a:sysClr val="window" lastClr="FFFFFF">
                <a:alpha val="7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cxnSp>
          <p:nvCxnSpPr>
            <p:cNvPr id="42" name="Straight Connector 41"/>
            <p:cNvCxnSpPr/>
            <p:nvPr>
              <p:custDataLst>
                <p:tags r:id="rId8"/>
              </p:custDataLst>
            </p:nvPr>
          </p:nvCxnSpPr>
          <p:spPr>
            <a:xfrm flipV="1">
              <a:off x="3733" y="5463"/>
              <a:ext cx="0" cy="35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41" name="Oval 40"/>
            <p:cNvSpPr/>
            <p:nvPr>
              <p:custDataLst>
                <p:tags r:id="rId9"/>
              </p:custDataLst>
            </p:nvPr>
          </p:nvSpPr>
          <p:spPr>
            <a:xfrm>
              <a:off x="3662" y="5325"/>
              <a:ext cx="167" cy="167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4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3" name="Oval 42"/>
            <p:cNvSpPr/>
            <p:nvPr>
              <p:custDataLst>
                <p:tags r:id="rId10"/>
              </p:custDataLst>
            </p:nvPr>
          </p:nvSpPr>
          <p:spPr>
            <a:xfrm>
              <a:off x="3540" y="5725"/>
              <a:ext cx="417" cy="417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5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4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7" name="Chevron 7"/>
            <p:cNvSpPr/>
            <p:nvPr>
              <p:custDataLst>
                <p:tags r:id="rId11"/>
              </p:custDataLst>
            </p:nvPr>
          </p:nvSpPr>
          <p:spPr>
            <a:xfrm>
              <a:off x="13485" y="3706"/>
              <a:ext cx="3092" cy="1049"/>
            </a:xfrm>
            <a:prstGeom prst="chevron">
              <a:avLst>
                <a:gd name="adj" fmla="val 43848"/>
              </a:avLst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GB" sz="90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48" name="Rounded Rectangle 8"/>
            <p:cNvSpPr/>
            <p:nvPr>
              <p:custDataLst>
                <p:tags r:id="rId12"/>
              </p:custDataLst>
            </p:nvPr>
          </p:nvSpPr>
          <p:spPr>
            <a:xfrm>
              <a:off x="14687" y="4231"/>
              <a:ext cx="2308" cy="912"/>
            </a:xfrm>
            <a:prstGeom prst="roundRect">
              <a:avLst/>
            </a:prstGeom>
            <a:solidFill>
              <a:sysClr val="window" lastClr="FFFFFF">
                <a:alpha val="75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en-GB" sz="9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cxnSp>
          <p:nvCxnSpPr>
            <p:cNvPr id="68" name="Straight Connector 41"/>
            <p:cNvCxnSpPr/>
            <p:nvPr>
              <p:custDataLst>
                <p:tags r:id="rId13"/>
              </p:custDataLst>
            </p:nvPr>
          </p:nvCxnSpPr>
          <p:spPr>
            <a:xfrm flipV="1">
              <a:off x="7494" y="5463"/>
              <a:ext cx="0" cy="35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69" name="Oval 40"/>
            <p:cNvSpPr/>
            <p:nvPr>
              <p:custDataLst>
                <p:tags r:id="rId14"/>
              </p:custDataLst>
            </p:nvPr>
          </p:nvSpPr>
          <p:spPr>
            <a:xfrm>
              <a:off x="7423" y="5325"/>
              <a:ext cx="167" cy="167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4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0" name="Oval 42"/>
            <p:cNvSpPr/>
            <p:nvPr>
              <p:custDataLst>
                <p:tags r:id="rId15"/>
              </p:custDataLst>
            </p:nvPr>
          </p:nvSpPr>
          <p:spPr>
            <a:xfrm>
              <a:off x="7301" y="5725"/>
              <a:ext cx="417" cy="417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5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4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cxnSp>
          <p:nvCxnSpPr>
            <p:cNvPr id="72" name="Straight Connector 41"/>
            <p:cNvCxnSpPr/>
            <p:nvPr>
              <p:custDataLst>
                <p:tags r:id="rId16"/>
              </p:custDataLst>
            </p:nvPr>
          </p:nvCxnSpPr>
          <p:spPr>
            <a:xfrm flipV="1">
              <a:off x="11256" y="5463"/>
              <a:ext cx="0" cy="358"/>
            </a:xfrm>
            <a:prstGeom prst="line">
              <a:avLst/>
            </a:prstGeom>
            <a:solidFill>
              <a:srgbClr val="4472C4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73" name="Oval 40"/>
            <p:cNvSpPr/>
            <p:nvPr>
              <p:custDataLst>
                <p:tags r:id="rId17"/>
              </p:custDataLst>
            </p:nvPr>
          </p:nvSpPr>
          <p:spPr>
            <a:xfrm>
              <a:off x="11184" y="5325"/>
              <a:ext cx="167" cy="167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40000"/>
                </a:lnSpc>
              </a:pPr>
              <a:endParaRPr lang="en-US" sz="9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4" name="Oval 42"/>
            <p:cNvSpPr/>
            <p:nvPr>
              <p:custDataLst>
                <p:tags r:id="rId18"/>
              </p:custDataLst>
            </p:nvPr>
          </p:nvSpPr>
          <p:spPr>
            <a:xfrm>
              <a:off x="11062" y="5725"/>
              <a:ext cx="417" cy="417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5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40000"/>
                </a:lnSpc>
              </a:pPr>
              <a:endParaRPr lang="en-US" sz="9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cxnSp>
          <p:nvCxnSpPr>
            <p:cNvPr id="76" name="Straight Connector 41"/>
            <p:cNvCxnSpPr/>
            <p:nvPr>
              <p:custDataLst>
                <p:tags r:id="rId19"/>
              </p:custDataLst>
            </p:nvPr>
          </p:nvCxnSpPr>
          <p:spPr>
            <a:xfrm flipV="1">
              <a:off x="15017" y="5463"/>
              <a:ext cx="0" cy="358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77" name="Oval 40"/>
            <p:cNvSpPr/>
            <p:nvPr>
              <p:custDataLst>
                <p:tags r:id="rId20"/>
              </p:custDataLst>
            </p:nvPr>
          </p:nvSpPr>
          <p:spPr>
            <a:xfrm>
              <a:off x="14945" y="5325"/>
              <a:ext cx="167" cy="167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4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8" name="Oval 42"/>
            <p:cNvSpPr/>
            <p:nvPr>
              <p:custDataLst>
                <p:tags r:id="rId21"/>
              </p:custDataLst>
            </p:nvPr>
          </p:nvSpPr>
          <p:spPr>
            <a:xfrm>
              <a:off x="14823" y="5725"/>
              <a:ext cx="417" cy="417"/>
            </a:xfrm>
            <a:prstGeom prst="ellipse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5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40000"/>
                </a:lnSpc>
              </a:pPr>
              <a:endParaRPr lang="en-US" sz="9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3" name="文本框 82"/>
            <p:cNvSpPr txBox="1"/>
            <p:nvPr>
              <p:custDataLst>
                <p:tags r:id="rId22"/>
              </p:custDataLst>
            </p:nvPr>
          </p:nvSpPr>
          <p:spPr>
            <a:xfrm>
              <a:off x="2333" y="6552"/>
              <a:ext cx="2801" cy="636"/>
            </a:xfrm>
            <a:prstGeom prst="rect">
              <a:avLst/>
            </a:prstGeom>
            <a:noFill/>
          </p:spPr>
          <p:txBody>
            <a:bodyPr wrap="square" lIns="89985" tIns="46792" rIns="89985" bIns="46792" rtlCol="0" anchor="b" anchorCtr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>
                  <a:latin typeface="Arial" panose="020B0604020202020204" pitchFamily="34" charset="0"/>
                  <a:ea typeface="微软雅黑" panose="020B0503020204020204" charset="-122"/>
                </a:rPr>
                <a:t>数据处理</a:t>
              </a:r>
              <a:endParaRPr lang="zh-CN" altLang="en-US" b="1" spc="3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84" name="文本框 18"/>
            <p:cNvSpPr txBox="1"/>
            <p:nvPr>
              <p:custDataLst>
                <p:tags r:id="rId23"/>
              </p:custDataLst>
            </p:nvPr>
          </p:nvSpPr>
          <p:spPr>
            <a:xfrm>
              <a:off x="2333" y="7269"/>
              <a:ext cx="2801" cy="1378"/>
            </a:xfrm>
            <a:prstGeom prst="rect">
              <a:avLst/>
            </a:prstGeom>
            <a:noFill/>
          </p:spPr>
          <p:txBody>
            <a:bodyPr wrap="square" lIns="89985" tIns="46792" rIns="89985" bIns="46792">
              <a:normAutofit fontScale="90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spc="150">
                  <a:latin typeface="Arial" panose="020B0604020202020204" pitchFamily="34" charset="0"/>
                  <a:ea typeface="微软雅黑" panose="020B0503020204020204" charset="-122"/>
                </a:rPr>
                <a:t>数据采集，数据标注</a:t>
              </a:r>
              <a:endParaRPr lang="zh-CN" altLang="en-US" sz="1200" spc="150"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200" spc="150">
                  <a:latin typeface="Arial" panose="020B0604020202020204" pitchFamily="34" charset="0"/>
                  <a:ea typeface="微软雅黑" panose="020B0503020204020204" charset="-122"/>
                </a:rPr>
                <a:t>，数据清洗，数据增强，数据格式转换，数据预处理</a:t>
              </a:r>
              <a:endParaRPr lang="zh-CN" altLang="en-US" sz="1200" spc="15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24"/>
              </p:custDataLst>
            </p:nvPr>
          </p:nvSpPr>
          <p:spPr>
            <a:xfrm>
              <a:off x="6094" y="6552"/>
              <a:ext cx="2801" cy="636"/>
            </a:xfrm>
            <a:prstGeom prst="rect">
              <a:avLst/>
            </a:prstGeom>
            <a:noFill/>
          </p:spPr>
          <p:txBody>
            <a:bodyPr wrap="square" lIns="89985" tIns="46792" rIns="89985" bIns="46792" rtlCol="0" anchor="b" anchorCtr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>
                  <a:latin typeface="Arial" panose="020B0604020202020204" pitchFamily="34" charset="0"/>
                  <a:ea typeface="微软雅黑" panose="020B0503020204020204" charset="-122"/>
                </a:rPr>
                <a:t>模型研发</a:t>
              </a:r>
              <a:endParaRPr lang="zh-CN" altLang="en-US" b="1" spc="3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5" name="文本框 18"/>
            <p:cNvSpPr txBox="1"/>
            <p:nvPr>
              <p:custDataLst>
                <p:tags r:id="rId25"/>
              </p:custDataLst>
            </p:nvPr>
          </p:nvSpPr>
          <p:spPr>
            <a:xfrm>
              <a:off x="6094" y="7269"/>
              <a:ext cx="2801" cy="1378"/>
            </a:xfrm>
            <a:prstGeom prst="rect">
              <a:avLst/>
            </a:prstGeom>
            <a:noFill/>
          </p:spPr>
          <p:txBody>
            <a:bodyPr wrap="square" lIns="89985" tIns="46792" rIns="89985" bIns="46792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spc="150">
                  <a:latin typeface="Arial" panose="020B0604020202020204" pitchFamily="34" charset="0"/>
                  <a:ea typeface="微软雅黑" panose="020B0503020204020204" charset="-122"/>
                </a:rPr>
                <a:t>模型设计，模型优化，模型训练</a:t>
              </a:r>
              <a:endParaRPr lang="zh-CN" altLang="en-US" sz="1200" spc="15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6"/>
              </p:custDataLst>
            </p:nvPr>
          </p:nvSpPr>
          <p:spPr>
            <a:xfrm>
              <a:off x="9855" y="6552"/>
              <a:ext cx="2801" cy="636"/>
            </a:xfrm>
            <a:prstGeom prst="rect">
              <a:avLst/>
            </a:prstGeom>
            <a:noFill/>
          </p:spPr>
          <p:txBody>
            <a:bodyPr wrap="square" lIns="89985" tIns="46792" rIns="89985" bIns="46792" rtlCol="0" anchor="b" anchorCtr="0">
              <a:normAutofit fontScale="975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>
                  <a:latin typeface="Arial" panose="020B0604020202020204" pitchFamily="34" charset="0"/>
                  <a:ea typeface="微软雅黑" panose="020B0503020204020204" charset="-122"/>
                </a:rPr>
                <a:t>测试评估</a:t>
              </a:r>
              <a:endParaRPr lang="zh-CN" altLang="en-US" b="1" spc="3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98" name="文本框 18"/>
            <p:cNvSpPr txBox="1"/>
            <p:nvPr>
              <p:custDataLst>
                <p:tags r:id="rId27"/>
              </p:custDataLst>
            </p:nvPr>
          </p:nvSpPr>
          <p:spPr>
            <a:xfrm>
              <a:off x="9855" y="7269"/>
              <a:ext cx="2801" cy="1378"/>
            </a:xfrm>
            <a:prstGeom prst="rect">
              <a:avLst/>
            </a:prstGeom>
            <a:noFill/>
          </p:spPr>
          <p:txBody>
            <a:bodyPr wrap="square" lIns="89985" tIns="46792" rIns="89985" bIns="46792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spc="150">
                  <a:latin typeface="Arial" panose="020B0604020202020204" pitchFamily="34" charset="0"/>
                  <a:ea typeface="微软雅黑" panose="020B0503020204020204" charset="-122"/>
                </a:rPr>
                <a:t>模型测试，模型评估，评估报告</a:t>
              </a:r>
              <a:endParaRPr lang="zh-CN" altLang="en-US" sz="1200" spc="15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28"/>
              </p:custDataLst>
            </p:nvPr>
          </p:nvSpPr>
          <p:spPr>
            <a:xfrm>
              <a:off x="13616" y="6552"/>
              <a:ext cx="2801" cy="636"/>
            </a:xfrm>
            <a:prstGeom prst="rect">
              <a:avLst/>
            </a:prstGeom>
            <a:noFill/>
          </p:spPr>
          <p:txBody>
            <a:bodyPr wrap="square" lIns="89985" tIns="46792" rIns="89985" bIns="46792" rtlCol="0" anchor="b" anchorCtr="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>
                  <a:latin typeface="Arial" panose="020B0604020202020204" pitchFamily="34" charset="0"/>
                  <a:ea typeface="微软雅黑" panose="020B0503020204020204" charset="-122"/>
                </a:rPr>
                <a:t>模型部署</a:t>
              </a:r>
              <a:endParaRPr lang="zh-CN" altLang="en-US" b="1" spc="30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01" name="文本框 18"/>
            <p:cNvSpPr txBox="1"/>
            <p:nvPr>
              <p:custDataLst>
                <p:tags r:id="rId29"/>
              </p:custDataLst>
            </p:nvPr>
          </p:nvSpPr>
          <p:spPr>
            <a:xfrm>
              <a:off x="13616" y="7269"/>
              <a:ext cx="2801" cy="1378"/>
            </a:xfrm>
            <a:prstGeom prst="rect">
              <a:avLst/>
            </a:prstGeom>
            <a:noFill/>
          </p:spPr>
          <p:txBody>
            <a:bodyPr wrap="square" lIns="89985" tIns="46792" rIns="89985" bIns="46792">
              <a:normAutofit fontScale="925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charset="-122"/>
                  <a:cs typeface="+mn-ea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spc="150">
                  <a:latin typeface="Arial" panose="020B0604020202020204" pitchFamily="34" charset="0"/>
                  <a:ea typeface="微软雅黑" panose="020B0503020204020204" charset="-122"/>
                </a:rPr>
                <a:t>各平台部署，包括</a:t>
              </a:r>
              <a:r>
                <a:rPr lang="en-US" altLang="zh-CN" sz="1200" spc="150">
                  <a:latin typeface="Arial" panose="020B0604020202020204" pitchFamily="34" charset="0"/>
                  <a:ea typeface="微软雅黑" panose="020B0503020204020204" charset="-122"/>
                </a:rPr>
                <a:t>IOS</a:t>
              </a:r>
              <a:r>
                <a:rPr lang="zh-CN" altLang="en-US" sz="1200" spc="150">
                  <a:latin typeface="Arial" panose="020B0604020202020204" pitchFamily="34" charset="0"/>
                  <a:ea typeface="微软雅黑" panose="020B0503020204020204" charset="-122"/>
                </a:rPr>
                <a:t>，</a:t>
              </a:r>
              <a:r>
                <a:rPr lang="en-US" altLang="zh-CN" sz="1200" spc="150">
                  <a:latin typeface="Arial" panose="020B0604020202020204" pitchFamily="34" charset="0"/>
                  <a:ea typeface="微软雅黑" panose="020B0503020204020204" charset="-122"/>
                </a:rPr>
                <a:t>Android</a:t>
              </a:r>
              <a:r>
                <a:rPr lang="zh-CN" altLang="en-US" sz="1200" spc="150">
                  <a:latin typeface="Arial" panose="020B0604020202020204" pitchFamily="34" charset="0"/>
                  <a:ea typeface="微软雅黑" panose="020B0503020204020204" charset="-122"/>
                </a:rPr>
                <a:t>，</a:t>
              </a:r>
              <a:r>
                <a:rPr lang="en-US" altLang="zh-CN" sz="1200" spc="150">
                  <a:latin typeface="Arial" panose="020B0604020202020204" pitchFamily="34" charset="0"/>
                  <a:ea typeface="微软雅黑" panose="020B0503020204020204" charset="-122"/>
                </a:rPr>
                <a:t>IOT</a:t>
              </a:r>
              <a:r>
                <a:rPr lang="zh-CN" altLang="en-US" sz="1200" spc="150">
                  <a:latin typeface="Arial" panose="020B0604020202020204" pitchFamily="34" charset="0"/>
                  <a:ea typeface="微软雅黑" panose="020B0503020204020204" charset="-122"/>
                </a:rPr>
                <a:t>设备，服务器，接口编写</a:t>
              </a:r>
              <a:endParaRPr lang="zh-CN" altLang="en-US" sz="1200" spc="150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数据处理重要性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335" y="1810385"/>
            <a:ext cx="6069965" cy="41516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5150" y="1144270"/>
            <a:ext cx="59817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rgbClr val="C00000"/>
                </a:solidFill>
              </a:rPr>
              <a:t>数据决定了</a:t>
            </a:r>
            <a:r>
              <a:rPr lang="en-US" altLang="zh-CN" sz="2000">
                <a:solidFill>
                  <a:srgbClr val="C00000"/>
                </a:solidFill>
              </a:rPr>
              <a:t>AI</a:t>
            </a:r>
            <a:r>
              <a:rPr lang="zh-CN" altLang="en-US" sz="2000">
                <a:solidFill>
                  <a:srgbClr val="C00000"/>
                </a:solidFill>
              </a:rPr>
              <a:t>能力的上限，而模型只是逼近这个上限</a:t>
            </a:r>
            <a:endParaRPr lang="zh-CN" altLang="en-US" sz="20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2" name="图片 1" descr="数据处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5" y="854075"/>
            <a:ext cx="10937875" cy="5038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 descr="模型研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" y="1204595"/>
            <a:ext cx="11605895" cy="4669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2" name="图片 1" descr="模型评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0" y="-209550"/>
            <a:ext cx="8046720" cy="697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混淆矩阵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24579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3440" y="1946910"/>
            <a:ext cx="10713720" cy="28073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P-R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曲线与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F1-SCORE</a:t>
            </a:r>
            <a:endParaRPr lang="en-US" altLang="zh-C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00810" y="1111885"/>
            <a:ext cx="999299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查准率(Precision）是指在所有系统判定的“真”的样本中，确实是真的的占比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查全率（Recall）是指在所有确实为真的样本中，被判为的“真”的占比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2560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05" y="2821305"/>
            <a:ext cx="4146550" cy="308673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7031355" y="2821305"/>
            <a:ext cx="3155950" cy="2995930"/>
            <a:chOff x="7440" y="4515"/>
            <a:chExt cx="4970" cy="4718"/>
          </a:xfrm>
        </p:grpSpPr>
        <p:pic>
          <p:nvPicPr>
            <p:cNvPr id="25604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8" y="4515"/>
              <a:ext cx="3935" cy="277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605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0" y="7935"/>
              <a:ext cx="4970" cy="1298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ROC</a:t>
            </a:r>
            <a:r>
              <a:rPr lang="zh-CN" altLang="en-US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与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AUC</a:t>
            </a:r>
            <a:endParaRPr lang="en-US" altLang="zh-C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00810" y="1111885"/>
            <a:ext cx="999299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假正率(False positive rate， FPR)：代表所有负样本中错误预测为正样本的概率，假警报率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真正率(True positive rate， TPR)：代表所有正样本中预测正确的概率，命中率。</a:t>
            </a:r>
            <a:endParaRPr lang="zh-CN" altLang="en-US" sz="24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2662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2680335"/>
            <a:ext cx="4321175" cy="35337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6713855" y="2522855"/>
            <a:ext cx="3916045" cy="3669665"/>
            <a:chOff x="6878" y="5235"/>
            <a:chExt cx="5415" cy="5213"/>
          </a:xfrm>
        </p:grpSpPr>
        <p:pic>
          <p:nvPicPr>
            <p:cNvPr id="26628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8" y="5235"/>
              <a:ext cx="4442" cy="278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629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5" y="8278"/>
              <a:ext cx="5288" cy="217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IOU</a:t>
            </a:r>
            <a:endParaRPr lang="en-US" altLang="zh-CN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275205" y="1109980"/>
            <a:ext cx="7641590" cy="4784725"/>
            <a:chOff x="848" y="2233"/>
            <a:chExt cx="12034" cy="7535"/>
          </a:xfrm>
        </p:grpSpPr>
        <p:pic>
          <p:nvPicPr>
            <p:cNvPr id="27650" name="内容占位符 3"/>
            <p:cNvPicPr>
              <a:picLocks noGrp="1"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" y="2233"/>
              <a:ext cx="6155" cy="327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51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0" y="2233"/>
              <a:ext cx="4693" cy="352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52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5" y="6780"/>
              <a:ext cx="7200" cy="2988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 descr="部署模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16940"/>
            <a:ext cx="10058400" cy="502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770890"/>
            <a:ext cx="9067800" cy="1402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45" y="2248535"/>
            <a:ext cx="5666740" cy="869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085" y="1758315"/>
            <a:ext cx="4770120" cy="4305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45" y="3528695"/>
            <a:ext cx="5443220" cy="764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45" y="4786630"/>
            <a:ext cx="5125085" cy="735965"/>
          </a:xfrm>
          <a:prstGeom prst="rect">
            <a:avLst/>
          </a:prstGeom>
        </p:spPr>
      </p:pic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通用人工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智能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2" name="图片 1" descr="硬件设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" y="186690"/>
            <a:ext cx="9741535" cy="667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 descr="AI设计关键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61770"/>
            <a:ext cx="10058400" cy="3934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37" name="文本框 33"/>
          <p:cNvSpPr txBox="1"/>
          <p:nvPr/>
        </p:nvSpPr>
        <p:spPr>
          <a:xfrm>
            <a:off x="1146175" y="248920"/>
            <a:ext cx="514985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案例分析：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关键点定位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70735" y="770890"/>
            <a:ext cx="7912100" cy="540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435"/>
            <a:ext cx="12205335" cy="453136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文本框 33"/>
          <p:cNvSpPr txBox="1"/>
          <p:nvPr/>
        </p:nvSpPr>
        <p:spPr>
          <a:xfrm>
            <a:off x="1146175" y="248920"/>
            <a:ext cx="514985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案例分析：地铁螺钉松动检测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37" name="文本框 33"/>
          <p:cNvSpPr txBox="1"/>
          <p:nvPr/>
        </p:nvSpPr>
        <p:spPr>
          <a:xfrm>
            <a:off x="1146175" y="248920"/>
            <a:ext cx="514985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案例分析：表面缺陷检测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70" y="1489075"/>
            <a:ext cx="9014460" cy="4236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盘中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大脑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2af84f6317a4dfaeb8ef971ebec548e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06525" y="1119505"/>
            <a:ext cx="9378950" cy="4876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37" name="文本框 33"/>
          <p:cNvSpPr txBox="1"/>
          <p:nvPr/>
        </p:nvSpPr>
        <p:spPr>
          <a:xfrm>
            <a:off x="1146175" y="248920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我在做的一些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事情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35" y="1007745"/>
            <a:ext cx="9568180" cy="5061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1650" y="3738245"/>
            <a:ext cx="610679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</a:bodyPr>
          <a:p>
            <a:pPr lvl="0" algn="ctr">
              <a:defRPr/>
            </a:pP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charset="-122"/>
                <a:ea typeface="思源黑体 CN Normal" panose="020B0400000000000000" charset="-122"/>
                <a:cs typeface="Times New Roman" panose="02020603050405020304" pitchFamily="18" charset="0"/>
                <a:sym typeface="+mn-ea"/>
              </a:rPr>
              <a:t>通过学习掌握了某种技能的机器，我们认为它具备了人工智能！</a:t>
            </a:r>
            <a:endParaRPr lang="zh-CN" altLang="en-US" sz="2400" dirty="0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charset="-122"/>
              <a:ea typeface="思源黑体 CN Normal" panose="020B0400000000000000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65525" y="2379980"/>
            <a:ext cx="50596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800">
                <a:solidFill>
                  <a:srgbClr val="C337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sym typeface="Arial" panose="020B0604020202020204" pitchFamily="34" charset="0"/>
              </a:rPr>
              <a:t>什么是人工智能</a:t>
            </a:r>
            <a:r>
              <a:rPr lang="zh-CN" altLang="en-US" sz="4800" dirty="0">
                <a:solidFill>
                  <a:srgbClr val="C3373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charset="-122"/>
                <a:ea typeface="思源黑体 CN Medium" panose="020B0600000000000000" charset="-122"/>
                <a:sym typeface="Arial" panose="020B0604020202020204" pitchFamily="34" charset="0"/>
              </a:rPr>
              <a:t>？</a:t>
            </a:r>
            <a:endParaRPr lang="en-US" altLang="zh-C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4" name="图片 3" descr="简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" y="904240"/>
            <a:ext cx="12087225" cy="519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3"/>
          <p:cNvSpPr txBox="1"/>
          <p:nvPr/>
        </p:nvSpPr>
        <p:spPr>
          <a:xfrm>
            <a:off x="1156335" y="196215"/>
            <a:ext cx="482282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人工智能发展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史</a:t>
            </a:r>
            <a:endParaRPr lang="zh-CN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68" y="6234684"/>
            <a:ext cx="3755136" cy="432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60" y="794385"/>
            <a:ext cx="8298180" cy="5269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695*3149*1379*137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9030_3*m_h_i*1_1_2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199030_3*m_h_i*1_1_4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99030_3*m_h_i*1_1_3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199030_3*m_h_i*1_1_5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4"/>
  <p:tag name="KSO_WM_UNIT_ID" val="diagram20199030_3*m_h_i*1_4_4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5"/>
  <p:tag name="KSO_WM_UNIT_ID" val="diagram20199030_3*m_h_i*1_4_5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9030_3*m_h_i*1_2_2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030_3*m_h_i*1_2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99030_3*m_h_i*1_2_3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9030_3*m_h_i*1_3_2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809*3583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9030_3*m_h_i*1_3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199030_3*m_h_i*1_3_3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9030_3*m_h_i*1_4_2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9030_3*m_h_i*1_4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199030_3*m_h_i*1_4_3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99030_3*m_h_a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9030_3*m_h_f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030_3*m_h_a*1_2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9030_3*m_h_f*1_2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99030_3*m_h_a*1_3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MEDIACOVER_FLAG" val="1"/>
  <p:tag name="KSO_WM_UNIT_MEDIACOVER_ICONSTATE" val="1"/>
</p:tagLst>
</file>

<file path=ppt/tags/tag3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9030_3*m_h_f*1_3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199030_3*m_h_a*1_4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9030_3*m_h_f*1_4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REFSHAPE" val="391125236"/>
  <p:tag name="KSO_WM_UNIT_PLACING_PICTURE_USER_VIEWPORT" val="{&quot;height&quot;:3516,&quot;width&quot;:13416}"/>
</p:tagLst>
</file>

<file path=ppt/tags/tag34.xml><?xml version="1.0" encoding="utf-8"?>
<p:tagLst xmlns:p="http://schemas.openxmlformats.org/presentationml/2006/main">
  <p:tag name="KSO_WM_UNIT_PLACING_PICTURE_USER_VIEWPORT" val="{&quot;height&quot;:6292,&quot;width&quot;:9208}"/>
</p:tagLst>
</file>

<file path=ppt/tags/tag4.xml><?xml version="1.0" encoding="utf-8"?>
<p:tagLst xmlns:p="http://schemas.openxmlformats.org/presentationml/2006/main">
  <p:tag name="KSO_WM_MEDIACOVER_FLAG" val="1"/>
  <p:tag name="KSO_WM_UNIT_MEDIACOVER_ICONSTAT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199030_3*m_h_i*1_2_4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199030_3*m_h_i*1_2_5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199030_3*m_h_i*1_3_4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199030_3*m_h_i*1_3_5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030_3*m_h_i*1_1_1"/>
  <p:tag name="KSO_WM_TEMPLATE_CATEGORY" val="diagram"/>
  <p:tag name="KSO_WM_TEMPLATE_INDEX" val="20199030"/>
  <p:tag name="KSO_WM_UNIT_LAYERLEVEL" val="1_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WPS 演示</Application>
  <PresentationFormat>宽屏</PresentationFormat>
  <Paragraphs>174</Paragraphs>
  <Slides>44</Slides>
  <Notes>50</Notes>
  <HiddenSlides>0</HiddenSlides>
  <MMClips>2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1" baseType="lpstr">
      <vt:lpstr>Arial</vt:lpstr>
      <vt:lpstr>宋体</vt:lpstr>
      <vt:lpstr>Wingdings</vt:lpstr>
      <vt:lpstr>黑体</vt:lpstr>
      <vt:lpstr>Hiragino Sans GB W3</vt:lpstr>
      <vt:lpstr>Agency FB</vt:lpstr>
      <vt:lpstr>Trebuchet MS</vt:lpstr>
      <vt:lpstr>微软雅黑</vt:lpstr>
      <vt:lpstr>Arial Rounded MT Bold</vt:lpstr>
      <vt:lpstr>Times New Roman</vt:lpstr>
      <vt:lpstr>思源黑体 CN Medium</vt:lpstr>
      <vt:lpstr>Calibri</vt:lpstr>
      <vt:lpstr>Arial Unicode MS</vt:lpstr>
      <vt:lpstr>Wingdings</vt:lpstr>
      <vt:lpstr>思源黑体 CN Normal</vt:lpstr>
      <vt:lpstr>Office 主题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秦睿</cp:lastModifiedBy>
  <cp:revision>726</cp:revision>
  <dcterms:created xsi:type="dcterms:W3CDTF">2018-08-28T02:44:00Z</dcterms:created>
  <dcterms:modified xsi:type="dcterms:W3CDTF">2022-03-14T00:43:37Z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B215753272B94A3593881F713FA2E58A</vt:lpwstr>
  </property>
</Properties>
</file>